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04" r:id="rId3"/>
    <p:sldId id="309" r:id="rId4"/>
    <p:sldId id="259" r:id="rId5"/>
    <p:sldId id="305" r:id="rId6"/>
    <p:sldId id="262" r:id="rId7"/>
    <p:sldId id="310" r:id="rId8"/>
    <p:sldId id="260" r:id="rId9"/>
    <p:sldId id="271" r:id="rId10"/>
    <p:sldId id="308" r:id="rId11"/>
    <p:sldId id="311" r:id="rId12"/>
    <p:sldId id="314" r:id="rId13"/>
    <p:sldId id="278" r:id="rId14"/>
    <p:sldId id="284" r:id="rId15"/>
    <p:sldId id="287" r:id="rId16"/>
    <p:sldId id="319" r:id="rId17"/>
    <p:sldId id="320" r:id="rId18"/>
    <p:sldId id="318" r:id="rId19"/>
    <p:sldId id="293" r:id="rId20"/>
    <p:sldId id="294" r:id="rId21"/>
    <p:sldId id="322" r:id="rId22"/>
    <p:sldId id="296" r:id="rId23"/>
    <p:sldId id="324" r:id="rId24"/>
    <p:sldId id="327" r:id="rId25"/>
    <p:sldId id="326" r:id="rId26"/>
    <p:sldId id="323" r:id="rId27"/>
    <p:sldId id="297" r:id="rId28"/>
    <p:sldId id="298" r:id="rId29"/>
    <p:sldId id="26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008000"/>
    <a:srgbClr val="00FF00"/>
    <a:srgbClr val="00CC00"/>
    <a:srgbClr val="00FFFF"/>
    <a:srgbClr val="51E196"/>
    <a:srgbClr val="213F2A"/>
    <a:srgbClr val="B656A1"/>
    <a:srgbClr val="D5E34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59211" autoAdjust="0"/>
  </p:normalViewPr>
  <p:slideViewPr>
    <p:cSldViewPr>
      <p:cViewPr>
        <p:scale>
          <a:sx n="49" d="100"/>
          <a:sy n="49" d="100"/>
        </p:scale>
        <p:origin x="-1756" y="-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E52C4-7228-408E-A0A5-63C8393CB9E3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63C56-8C0C-4EFE-9066-58D6201153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84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887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90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371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3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18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618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128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1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87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826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425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CAB51-02F8-4E5C-AFEF-D0C0CC70BAB4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91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Mf3xzm7g48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qFCVJ-qGmU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zen.ru/video/watch/645247f6e177486261d4565d" TargetMode="External"/><Relationship Id="rId7" Type="http://schemas.openxmlformats.org/officeDocument/2006/relationships/hyperlink" Target="https://dzen.ru/video/watch/626fe46f87eb377945ddeedc?f=video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ZqFCVJ-qGmU" TargetMode="External"/><Relationship Id="rId5" Type="http://schemas.openxmlformats.org/officeDocument/2006/relationships/hyperlink" Target="https://www.youtube.com/watch?v=8Mf3xzm7g48" TargetMode="External"/><Relationship Id="rId4" Type="http://schemas.openxmlformats.org/officeDocument/2006/relationships/hyperlink" Target="https://www.youtube.com/watch?v=MFOVwgqdvNc&amp;t=93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zen.ru/video/watch/626fe46f87eb377945ddeedc?f=video" TargetMode="External"/><Relationship Id="rId3" Type="http://schemas.openxmlformats.org/officeDocument/2006/relationships/hyperlink" Target="https://dzen.ru/video/watch/645247f6e177486261d4565d" TargetMode="External"/><Relationship Id="rId7" Type="http://schemas.openxmlformats.org/officeDocument/2006/relationships/hyperlink" Target="https://www.youtube.com/watch?v=ZqFCVJ-qGmU" TargetMode="External"/><Relationship Id="rId12" Type="http://schemas.openxmlformats.org/officeDocument/2006/relationships/hyperlink" Target="https://yandex.ru/video/preview/2592518826443232202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qtCcNtQLavA" TargetMode="External"/><Relationship Id="rId11" Type="http://schemas.openxmlformats.org/officeDocument/2006/relationships/hyperlink" Target="https://yandex.ru/video/preview/7862576179222674078" TargetMode="External"/><Relationship Id="rId5" Type="http://schemas.openxmlformats.org/officeDocument/2006/relationships/hyperlink" Target="https://www.youtube.com/watch?v=8Mf3xzm7g48" TargetMode="External"/><Relationship Id="rId10" Type="http://schemas.openxmlformats.org/officeDocument/2006/relationships/hyperlink" Target="https://dzen.ru/video/watch/62681745e4127819fcc8de9d?f=d2d" TargetMode="External"/><Relationship Id="rId4" Type="http://schemas.openxmlformats.org/officeDocument/2006/relationships/hyperlink" Target="https://www.youtube.com/watch?v=MFOVwgqdvNc&amp;t=93s" TargetMode="External"/><Relationship Id="rId9" Type="http://schemas.openxmlformats.org/officeDocument/2006/relationships/hyperlink" Target="https://yandex.ru/video/preview/13767416916321197878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zen.ru/video/watch/626fe46f87eb377945ddeedc?f=video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396" y="9857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692696"/>
            <a:ext cx="64087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solidFill>
                  <a:srgbClr val="FF0000"/>
                </a:solidFill>
              </a:rPr>
              <a:t>Проект</a:t>
            </a:r>
            <a:endParaRPr lang="ru-RU" sz="115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6457890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</a:t>
            </a:r>
            <a:r>
              <a:rPr lang="ru-RU" sz="2000" b="1" dirty="0" smtClean="0"/>
              <a:t>2024 </a:t>
            </a:r>
            <a:r>
              <a:rPr lang="ru-RU" sz="2000" b="1" dirty="0" smtClean="0"/>
              <a:t>г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188640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Муниципальное бюджетное дошкольное образовательное учреждение -детский сад  «</a:t>
            </a:r>
            <a:r>
              <a:rPr lang="ru-RU" sz="2000" b="1" dirty="0" err="1" smtClean="0"/>
              <a:t>Аленушка</a:t>
            </a:r>
            <a:r>
              <a:rPr lang="ru-RU" sz="2000" b="1" dirty="0" smtClean="0"/>
              <a:t>» с. Повалиха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695824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650651" y="260648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2 этап - основной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8737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5785" y="1214420"/>
          <a:ext cx="5857917" cy="4357719"/>
        </p:xfrm>
        <a:graphic>
          <a:graphicData uri="http://schemas.openxmlformats.org/drawingml/2006/table">
            <a:tbl>
              <a:tblPr/>
              <a:tblGrid>
                <a:gridCol w="529549"/>
                <a:gridCol w="864060"/>
                <a:gridCol w="2741480"/>
                <a:gridCol w="917355"/>
                <a:gridCol w="805473"/>
              </a:tblGrid>
              <a:tr h="947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Дата проведения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Место в режиме дня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Участники образовательного процесса, участвующие в мероприятии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Промежуточные результаты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23.04.24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Первая  половина дня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Презентация «Детям о Великой Отечественной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Войне»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 последующим обсуждением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Беседа :«Великая отечественная война»,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Дети, воспитатель,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Родители получат представление о том какую информацию можно дать детям по данной теме.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Фото отчет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6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24.04.24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Первая  половина дня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Вторая половина дня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 Познавательный мультфильм для детей о Дне Победы. Что такое День Победы?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>
                          <a:solidFill>
                            <a:srgbClr val="0563C1"/>
                          </a:solidFill>
                          <a:latin typeface="Times New Roman"/>
                          <a:ea typeface="Calibri"/>
                          <a:cs typeface="Times New Roman"/>
                          <a:hlinkClick r:id="rId3"/>
                        </a:rPr>
                        <a:t>https://www.youtube.com/watch?v=8Mf3xzm7g48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 последующим обсуждением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Беседа «История маленьких девочек в немаленькой войне»,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Чтение рассказов о ВОВ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Дети, воспитатель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Дети получат дополнительную информацию о  ВОВ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Фото отчет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25.04.24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Первая  половина дня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Просмотр мультфильма о ВОВ "Василек"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>
                          <a:solidFill>
                            <a:srgbClr val="0563C1"/>
                          </a:solidFill>
                          <a:latin typeface="Times New Roman"/>
                          <a:ea typeface="Calibri"/>
                          <a:cs typeface="Times New Roman"/>
                          <a:hlinkClick r:id="rId4"/>
                        </a:rPr>
                        <a:t>https://www.youtube.com/watch?v=ZqFCVJ-qGmU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 последующим обсуждением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Беседа «Праздник «День Победы»,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Дети, воспитатель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Дети получат дополнительную информацию о  ВОВ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Фото отчет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81" marR="42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2659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650651" y="260648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2 этап - основной</a:t>
            </a:r>
            <a:endParaRPr lang="ru-RU" sz="54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57225" y="1357295"/>
          <a:ext cx="5786478" cy="3929092"/>
        </p:xfrm>
        <a:graphic>
          <a:graphicData uri="http://schemas.openxmlformats.org/drawingml/2006/table">
            <a:tbl>
              <a:tblPr/>
              <a:tblGrid>
                <a:gridCol w="619572"/>
                <a:gridCol w="1965777"/>
                <a:gridCol w="1965777"/>
                <a:gridCol w="657789"/>
                <a:gridCol w="577563"/>
              </a:tblGrid>
              <a:tr h="13096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02.05.24 - 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03.05.24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Первая половина дня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Вторая половина дня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 Беседа «Почему война называется великой отечественной?»,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Изготовление открытки 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к 9 мая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Прослушивание песен военных лет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Беседа «Праздник «День Победы», «Победа».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Изготовление украшений для акции « Окна победы»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Дети, воспитатель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Дети получат дополнительную информацию о  ВОВ, и  изготовят открытку.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27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06.05.24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Первая половина дня 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 Беседа «Дети – герои великой отечественной войны»,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B1F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Экскурсия к памятнику ВОВ. Возложение цветов.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Старшая, подготовительная группа, воспитатели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Дети получат дополнительную информацию о  ВОВ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5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Вторая половина дня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Самостоятельная деятельность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Дидактические игры по данной теме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Прослушивание песен военных лет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Дети, воспитатель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Дети научатся подводить итог своим знаниям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07.05-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Calibri"/>
                          <a:cs typeface="Times New Roman"/>
                        </a:rPr>
                        <a:t>09.05.23</a:t>
                      </a:r>
                      <a:endParaRPr lang="ru-RU" sz="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 Заключительный этап  проекта 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 Итоговые мероприятия: 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Праздник  « 9 мая »,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>
                          <a:latin typeface="Times New Roman"/>
                          <a:ea typeface="Calibri"/>
                          <a:cs typeface="Times New Roman"/>
                        </a:rPr>
                        <a:t>акция «Окна Победы»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Дети, воспитатель, музыкальный руководитель , родители 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Дети научатся подводить итог своим знаниям</a:t>
                      </a:r>
                      <a:endParaRPr lang="ru-RU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30" marR="33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2659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83568" y="0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00FF"/>
                </a:solidFill>
              </a:rPr>
              <a:t>3 этап - заключительный</a:t>
            </a:r>
            <a:endParaRPr lang="ru-RU" sz="54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1060682"/>
          <a:ext cx="7715304" cy="3820641"/>
        </p:xfrm>
        <a:graphic>
          <a:graphicData uri="http://schemas.openxmlformats.org/drawingml/2006/table">
            <a:tbl>
              <a:tblPr/>
              <a:tblGrid>
                <a:gridCol w="1851037"/>
                <a:gridCol w="1851037"/>
                <a:gridCol w="4013230"/>
              </a:tblGrid>
              <a:tr h="4556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Оценка эффективности реализации проекта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Степень достижения поставленных целей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Обобщение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педагогического опыта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1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Родителей были достаточно активно включены в деятельность совместного проекта за счёт своевременного размещения воспитателем в родительском чате всех необходимых материалов, цель и задачи реализованы полностью, постоянно проходило поддержание интереса детей к теме проекта за счёт проведения разнообразных видов деятельности.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Цель достигнута полностью, в срок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90% детей активно участвовали и были довольны результатом проекта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8181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Дети в конце проекта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сохранили интерес к традициям, испытывают патриотическое чувство, гордость за героев своей страны. </a:t>
                      </a:r>
                      <a:r>
                        <a:rPr lang="ru-RU" sz="1200" dirty="0">
                          <a:solidFill>
                            <a:srgbClr val="18181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 большим интересом стали играть в настольно – печатные и дидактические игры.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81818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Родители были заинтересованы темой и получили новую и полезную информацию, успешно опробованную на своих детях, что понятно из бесед с родителями.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46823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381328"/>
            <a:ext cx="914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28663" y="476672"/>
            <a:ext cx="71438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Беседы и просмотры мультфильмов, презентаций о ВОВ 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9602~1\AppData\Local\Temp\Rar$DIa9264.4935\IMG_20240425_092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4643437" cy="5286388"/>
          </a:xfrm>
          <a:prstGeom prst="rect">
            <a:avLst/>
          </a:prstGeom>
          <a:noFill/>
        </p:spPr>
      </p:pic>
      <p:pic>
        <p:nvPicPr>
          <p:cNvPr id="20484" name="Picture 4" descr="C:\Users\9602~1\AppData\Local\Temp\Rar$DIa9264.33972\IMG_20240424_092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28736"/>
            <a:ext cx="4500562" cy="5429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205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79635" y="2967335"/>
            <a:ext cx="1847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9458" name="Picture 2" descr="C:\Users\9602~1\AppData\Local\Temp\Rar$DIa9264.1827\IMG_20240424_0912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noFill/>
        </p:spPr>
      </p:pic>
      <p:pic>
        <p:nvPicPr>
          <p:cNvPr id="19460" name="Picture 4" descr="C:\Users\9602~1\AppData\Local\Temp\Rar$DIa9264.7064\IMG_20240423_092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0"/>
            <a:ext cx="2000264" cy="1857364"/>
          </a:xfrm>
          <a:prstGeom prst="rect">
            <a:avLst/>
          </a:prstGeom>
          <a:noFill/>
        </p:spPr>
      </p:pic>
      <p:pic>
        <p:nvPicPr>
          <p:cNvPr id="5" name="Picture 2" descr="C:\Users\9602~1\AppData\Local\Temp\Rar$DIa9264.18578\IMG_20240423_091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0"/>
            <a:ext cx="48577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привет\Downloads\IMG-20240507-WA00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14810" cy="6858000"/>
          </a:xfrm>
          <a:prstGeom prst="rect">
            <a:avLst/>
          </a:prstGeom>
          <a:noFill/>
        </p:spPr>
      </p:pic>
      <p:pic>
        <p:nvPicPr>
          <p:cNvPr id="6" name="Picture 2" descr="C:\Users\привет\Downloads\IMG-20240507-WA0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0"/>
            <a:ext cx="4929190" cy="6858000"/>
          </a:xfrm>
          <a:prstGeom prst="rect">
            <a:avLst/>
          </a:prstGeom>
          <a:noFill/>
        </p:spPr>
      </p:pic>
      <p:pic>
        <p:nvPicPr>
          <p:cNvPr id="7" name="Picture 2" descr="C:\Users\привет\Downloads\IMG-20240507-WA0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214290"/>
            <a:ext cx="1214446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привет\Downloads\IMG-20240507-WA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29058" cy="6858000"/>
          </a:xfrm>
          <a:prstGeom prst="rect">
            <a:avLst/>
          </a:prstGeom>
          <a:noFill/>
        </p:spPr>
      </p:pic>
      <p:pic>
        <p:nvPicPr>
          <p:cNvPr id="4" name="Picture 1" descr="C:\Users\привет\Downloads\IMG-20240507-WA001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29058" y="0"/>
            <a:ext cx="5214942" cy="3929066"/>
          </a:xfrm>
          <a:prstGeom prst="rect">
            <a:avLst/>
          </a:prstGeom>
          <a:noFill/>
        </p:spPr>
      </p:pic>
      <p:pic>
        <p:nvPicPr>
          <p:cNvPr id="5" name="Picture 1" descr="C:\Users\привет\Downloads\IMG-20240506-WA00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3714752"/>
            <a:ext cx="5357818" cy="3143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3011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52226" name="Picture 2" descr="C:\Users\привет\Downloads\IMG-20240507-WA00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43240" cy="5929330"/>
          </a:xfrm>
          <a:prstGeom prst="rect">
            <a:avLst/>
          </a:prstGeom>
          <a:noFill/>
        </p:spPr>
      </p:pic>
      <p:pic>
        <p:nvPicPr>
          <p:cNvPr id="52227" name="Picture 3" descr="C:\Users\привет\Downloads\IMG-20240507-WA00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0"/>
            <a:ext cx="3429024" cy="6072206"/>
          </a:xfrm>
          <a:prstGeom prst="rect">
            <a:avLst/>
          </a:prstGeom>
          <a:noFill/>
        </p:spPr>
      </p:pic>
      <p:pic>
        <p:nvPicPr>
          <p:cNvPr id="5" name="Picture 2" descr="C:\Users\привет\Downloads\IMG-20240507-WA006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571480"/>
            <a:ext cx="2500330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привет\Downloads\IMG-20240507-WA00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7752" cy="6858000"/>
          </a:xfrm>
          <a:prstGeom prst="rect">
            <a:avLst/>
          </a:prstGeom>
          <a:noFill/>
        </p:spPr>
      </p:pic>
      <p:pic>
        <p:nvPicPr>
          <p:cNvPr id="16387" name="Picture 3" descr="C:\Users\привет\Downloads\IMG-20240506-WA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"/>
            <a:ext cx="42862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10241" name="Picture 1" descr="C:\Users\привет\Downloads\IMG-20240507-WA00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43050"/>
            <a:ext cx="3024182" cy="4286280"/>
          </a:xfrm>
          <a:prstGeom prst="rect">
            <a:avLst/>
          </a:prstGeom>
          <a:noFill/>
        </p:spPr>
      </p:pic>
      <p:pic>
        <p:nvPicPr>
          <p:cNvPr id="4" name="Picture 1" descr="C:\Users\привет\Downloads\IMG-20240507-WA0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643050"/>
            <a:ext cx="4500594" cy="407196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Экскурсия к памятнику , возложение цветов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52520" cy="6957392"/>
          </a:xfrm>
        </p:spPr>
      </p:pic>
      <p:sp>
        <p:nvSpPr>
          <p:cNvPr id="3" name="TextBox 2"/>
          <p:cNvSpPr txBox="1"/>
          <p:nvPr/>
        </p:nvSpPr>
        <p:spPr>
          <a:xfrm>
            <a:off x="2699792" y="188640"/>
            <a:ext cx="55446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Актуальность</a:t>
            </a:r>
            <a:endParaRPr lang="ru-RU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357298"/>
            <a:ext cx="60722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Воспитание патриотических чувств начинается с дошкольного возраста, именно на данном этапе формируется личность ребёнка. Патриотизм – это чувство любви к Родине, ощущение себя неотъемлемой частью Отечества. Эти сложные чувства формируются с малых лет и проявляются в любви ребёнка к своим родителям и близким ,родному городу и своей стране. Патриотическое чувство не возникает само по себе. Это результат длительного, целенаправленного воспитательного воздействия на человека. Очень важно, чтобы патриотическое воспитание осуществлялось на основе отечественных традиций, современного опыта.</a:t>
            </a:r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 сожалению, с каждым днем утрачивается связь поколений.  Детям нужно рассказать о ВОВ, о защитниках родины – ветеранах, о том, как протекала жизнь в военное время, военном оружии, о форме одежды военных,  о победе.</a:t>
            </a:r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 Наш проект позволит помочь подрастающему поколению сформировать у них чувство долга, чувство уважения к  защитникам нашей Родины, чувство гордости за наш великий народ, благодарности за то, что он подарил нам счастливую жизнь. </a:t>
            </a:r>
          </a:p>
          <a:p>
            <a:pPr algn="just" fontAlgn="base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888151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9217" name="Picture 1" descr="C:\Users\привет\Downloads\IMG-20240507-WA00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857232"/>
            <a:ext cx="4714908" cy="5000660"/>
          </a:xfrm>
          <a:prstGeom prst="rect">
            <a:avLst/>
          </a:prstGeom>
          <a:noFill/>
        </p:spPr>
      </p:pic>
      <p:pic>
        <p:nvPicPr>
          <p:cNvPr id="4" name="Picture 1" descr="C:\Users\привет\Downloads\IMG_20240506_111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785794"/>
            <a:ext cx="357190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51520" y="476672"/>
            <a:ext cx="864134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Праздничное мероприятие к дню победы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2" descr="C:\Users\9602~1\AppData\Local\Temp\Rar$DIa10416.10147\IMG_20240508_094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000108"/>
            <a:ext cx="3786214" cy="4786346"/>
          </a:xfrm>
          <a:prstGeom prst="rect">
            <a:avLst/>
          </a:prstGeom>
          <a:noFill/>
        </p:spPr>
      </p:pic>
      <p:pic>
        <p:nvPicPr>
          <p:cNvPr id="7" name="Picture 2" descr="C:\Users\9602~1\AppData\Local\Temp\Rar$DIa10416.22372\IMG_20240508_2122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000108"/>
            <a:ext cx="407196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5122" name="Picture 2" descr="C:\Users\9602~1\AppData\Local\Temp\Rar$DIa10416.29747\IMG_20240508_212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857232"/>
            <a:ext cx="678661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4" name="Picture 2" descr="C:\Users\9602~1\AppData\Local\Temp\Rar$DIa10416.9808\IMG_20240508_0949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285992"/>
            <a:ext cx="2857520" cy="3286148"/>
          </a:xfrm>
          <a:prstGeom prst="rect">
            <a:avLst/>
          </a:prstGeom>
          <a:noFill/>
        </p:spPr>
      </p:pic>
      <p:pic>
        <p:nvPicPr>
          <p:cNvPr id="56322" name="Picture 2" descr="C:\Users\9602~1\AppData\Local\Temp\Rar$DIa10416.33203\IMG_20240508_094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00042"/>
            <a:ext cx="2857520" cy="2928958"/>
          </a:xfrm>
          <a:prstGeom prst="rect">
            <a:avLst/>
          </a:prstGeom>
          <a:noFill/>
        </p:spPr>
      </p:pic>
      <p:pic>
        <p:nvPicPr>
          <p:cNvPr id="6" name="Picture 2" descr="C:\Users\9602~1\AppData\Local\Temp\Rar$DIa10416.45092\IMG_20240508_0941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1857364"/>
            <a:ext cx="250033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00042"/>
            <a:ext cx="9193917" cy="6858000"/>
          </a:xfrm>
          <a:prstGeom prst="rect">
            <a:avLst/>
          </a:prstGeom>
        </p:spPr>
      </p:pic>
      <p:pic>
        <p:nvPicPr>
          <p:cNvPr id="6148" name="Picture 4" descr="C:\Users\9602~1\AppData\Local\Temp\Rar$DIa10416.42227\IMG_20240508_211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071546"/>
            <a:ext cx="5929354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3" name="Picture 2" descr="C:\Users\9602~1\AppData\Local\Temp\Rar$DIa10988.4965\IMG_20240508_211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642918"/>
            <a:ext cx="778674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3074" name="Picture 2" descr="C:\Users\9602~1\AppData\Local\Temp\Rar$DIa10988.48443\IMG_20240508_2124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57232"/>
            <a:ext cx="3929090" cy="4714908"/>
          </a:xfrm>
          <a:prstGeom prst="rect">
            <a:avLst/>
          </a:prstGeom>
          <a:noFill/>
        </p:spPr>
      </p:pic>
      <p:pic>
        <p:nvPicPr>
          <p:cNvPr id="46084" name="Picture 4" descr="C:\Users\9602~1\AppData\Local\Temp\Rar$DIa10416.7258\IMG_20240508_093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928670"/>
            <a:ext cx="428624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6145" name="Picture 1" descr="C:\Users\привет\Downloads\IMG-20240507-WA00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85926"/>
            <a:ext cx="8128000" cy="46910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714357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Проведение акции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Окна победы»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  <a:prstGeom prst="rect">
            <a:avLst/>
          </a:prstGeom>
        </p:spPr>
      </p:pic>
      <p:pic>
        <p:nvPicPr>
          <p:cNvPr id="5122" name="Picture 2" descr="C:\Users\привет\Downloads\IMG-20240507-WA00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42984"/>
            <a:ext cx="3929090" cy="3857652"/>
          </a:xfrm>
          <a:prstGeom prst="rect">
            <a:avLst/>
          </a:prstGeom>
          <a:noFill/>
        </p:spPr>
      </p:pic>
      <p:pic>
        <p:nvPicPr>
          <p:cNvPr id="1028" name="Picture 4" descr="C:\Users\9602~1\AppData\Local\Temp\Rar$DIa10988.17754\IMG_20240508_1032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500042"/>
            <a:ext cx="385765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827584" y="1340768"/>
            <a:ext cx="792088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В ходе проведенных всех мероприятий, посвященных дню Победы, дети научились ориентироваться в истории нашей страны, у детей сформировались такие понятия, как ветераны, оборона, захватчики, фашисты, фашистская Германия; сформировалось чувство гордости за свой народ и его боевые заслуги; уважение к защитникам Отечества, ветеранам Великой Отечественной войны.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88640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Заключение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52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93917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91680" y="308556"/>
            <a:ext cx="6470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</a:rPr>
              <a:t>Цель проекта</a:t>
            </a:r>
            <a:endParaRPr lang="ru-RU" sz="7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1340768"/>
            <a:ext cx="7429552" cy="280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Расширить представления детей об истории Родины, воспитание у детей патриотизма, чувства гордости за подвиг нашего народа в Великой Отечественной войне. Создание условий для воспитания у детей дошкольного возраста чувства патриотизма и гражданственности в соответствии с их возрастными возможностями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0938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75" y="7624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1979712" y="-14226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ü"/>
            </a:pPr>
            <a:r>
              <a:rPr lang="ru-RU" sz="6600" b="1" dirty="0" smtClean="0">
                <a:solidFill>
                  <a:srgbClr val="008000"/>
                </a:solidFill>
              </a:rPr>
              <a:t>Задачи проекта</a:t>
            </a:r>
            <a:endParaRPr lang="ru-RU" sz="6600" b="1" dirty="0">
              <a:solidFill>
                <a:srgbClr val="008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928669"/>
            <a:ext cx="6929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Задачи для детей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Принять участие в беседах:«Великая отечественная война», «Почему война называется великой отечественной?», «Дети – герои великой отечественной войны», «Праздник «День Победы», ответить на вопросы воспитателя «Что за праздник  День Победы?» и «Почему война называется великой отечественной?»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Посмотреть с родителями развивающее видео «Детям о Дне Победы» 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https://dzen.ru/video/watch/645247f6e177486261d4565d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Видеоклип «О той весне». </a:t>
            </a:r>
          </a:p>
          <a:p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https://www.youtube.com/watch?v=MFOVwgqdvNc&amp;t=93s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Познавательный мультфильм для детей «Что такое День Победы?»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Мультфильм «Солдатская сказка» 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https://www.youtube.com/watch?v=8Mf3xzm7g48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Мультфильм о ВОВ "Василек"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https://www.youtube.com/watch?v=ZqFCVJ-qGmU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группе познакомиться с презентацией«Детям о Великой Отечественной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Войне» 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https://dzen.ru/video/watch/626fe46f87eb377945ddeedc?f=video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Принять участие в конкурсе «Окна Победы», выставке  рисунков к 9 мая в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39973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75" y="7624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1979712" y="-14226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ü"/>
            </a:pPr>
            <a:r>
              <a:rPr lang="ru-RU" sz="6600" b="1" dirty="0" smtClean="0">
                <a:solidFill>
                  <a:srgbClr val="008000"/>
                </a:solidFill>
              </a:rPr>
              <a:t>Задачи проекта</a:t>
            </a:r>
            <a:endParaRPr lang="ru-RU" sz="6600" b="1" dirty="0">
              <a:solidFill>
                <a:srgbClr val="008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1000108"/>
            <a:ext cx="61436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Задачи для родителей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Изучить консультацию«Что такое День Победы?»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Совместно с детьми просмотреть развивающее видео «Детям о Дне Победы»</a:t>
            </a:r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https://dzen.ru/video/watch/645247f6e177486261d4565d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Видеоклип «О той весне». 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https://www.youtube.com/watch?v=MFOVwgqdvNc&amp;t=93s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Познавательный мультфильм для детей « Что такое День Победы?»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https://www.youtube.com/watch?v=8Mf3xzm7g48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Мультфильм «Солдатская сказка» 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https://www.youtube.com/watch?v=qtCcNtQLavA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Мультфильм о ВОВ "Василек"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https://www.youtube.com/watch?v=ZqFCVJ-qGmU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Принять участие  в акции «Окна Победы», выставке рисунков к 9 мая.</a:t>
            </a:r>
          </a:p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Задачи для воспитателей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Подготовить и провести консультацию для родителей «Что такое День Победы?»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Подготовить иллюстрации по теме ВОВ: «Города герои» и «Всё о ВОВ»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Подготовить и провести беседы с детьми на тему:«Великая отечественная война», «Почему война называется великой отечественной?», «История маленьких девочек в немаленькой войне», «Дети – герои великой отечественной войны», «Праздник «День Победы».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Совместно с детьми познакомиться с  пословицами и поговорками о ВОВ, отгадывать загадки на военную тематику.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Познакомить детей с презентацией «Детям о Великой Отечественной Войне».</a:t>
            </a:r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https://dzen.ru/video/watch/626fe46f87eb377945ddeedc?f=video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Отправить родителям ссылку для совместного с детьми просмотра познавательного мультфильма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«Детям о Дне Победы» 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https://dzen.ru/video/watch/645247f6e177486261d4565d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Видеоклип «О той весне». 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https://yandex.ru/video/preview/13767416916321197878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познавательный мультфильм для детей о Дне Победы. Что такое День Победы?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https://dzen.ru/video/watch/62681745e4127819fcc8de9d?f=d2d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Мультфильм «Солдатская сказка» 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https://yandex.ru/video/preview/7862576179222674078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Мультфильм о ВОВ "Василек"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https://yandex.ru/video/preview/2592518826443232202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Подготовить и провести с детьми  акцию  «Окна Победы», выставка  рисунков к 9 мая, принять участие в  празднике  « 9 мая - День Победы».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73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3423805" y="147564"/>
            <a:ext cx="5472608" cy="2664296"/>
          </a:xfrm>
          <a:prstGeom prst="flowChartAlternateProcess">
            <a:avLst/>
          </a:prstGeom>
          <a:solidFill>
            <a:srgbClr val="B656A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FFFF00"/>
              </a:solidFill>
              <a:latin typeface="Arial"/>
            </a:endParaRPr>
          </a:p>
          <a:p>
            <a:pPr algn="just"/>
            <a:endParaRPr lang="ru-RU" sz="1400" b="1" dirty="0">
              <a:solidFill>
                <a:srgbClr val="555555"/>
              </a:solidFill>
              <a:latin typeface="Arial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466239" y="3250314"/>
            <a:ext cx="6624736" cy="3491053"/>
          </a:xfrm>
          <a:prstGeom prst="ellipse">
            <a:avLst/>
          </a:prstGeom>
          <a:solidFill>
            <a:srgbClr val="51E19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63888" y="0"/>
            <a:ext cx="511548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      </a:t>
            </a:r>
            <a:r>
              <a:rPr lang="ru-RU" sz="4800" b="1" dirty="0" smtClean="0">
                <a:solidFill>
                  <a:srgbClr val="51E196"/>
                </a:solidFill>
              </a:rPr>
              <a:t>Проблемный вопрос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 Почему  День Победы это праздник со слезами на глазах?</a:t>
            </a:r>
            <a:r>
              <a:rPr lang="ru-RU" sz="4800" dirty="0" smtClean="0"/>
              <a:t>»</a:t>
            </a:r>
            <a:endParaRPr lang="ru-RU" sz="4800" b="1" dirty="0" smtClean="0">
              <a:solidFill>
                <a:srgbClr val="51E196"/>
              </a:solidFill>
            </a:endParaRPr>
          </a:p>
          <a:p>
            <a:endParaRPr lang="ru-RU" sz="1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960" y="3246237"/>
            <a:ext cx="3638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B656A1"/>
                </a:solidFill>
              </a:rPr>
              <a:t>Гипотеза</a:t>
            </a:r>
            <a:endParaRPr lang="ru-RU" sz="5400" b="1" dirty="0">
              <a:solidFill>
                <a:srgbClr val="B656A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7599" y="4026344"/>
            <a:ext cx="5832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Воспитать патриота своей Родины, принимающего близко к сердцу её интересы и заботы, можно, если воспитывать у дошкольников нравственно- патриотические чувства через синтез искусств (музыка, изобразительная деятельность, художественная литература.)</a:t>
            </a:r>
          </a:p>
        </p:txBody>
      </p:sp>
    </p:spTree>
    <p:extLst>
      <p:ext uri="{BB962C8B-B14F-4D97-AF65-F5344CB8AC3E}">
        <p14:creationId xmlns:p14="http://schemas.microsoft.com/office/powerpoint/2010/main" xmlns="" val="280548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01849" y="116632"/>
            <a:ext cx="8712968" cy="101566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Ожидаемые результаты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32295"/>
            <a:ext cx="856895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FF"/>
                </a:solidFill>
              </a:rPr>
              <a:t>сохранение интереса к истории своей страны, к Великой Отечественной войне, осознанное проявление уважения к заслугам и подвигам воинов Великой Отечественной войны.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FF"/>
                </a:solidFill>
              </a:rPr>
              <a:t>осознание родителями важности патриотического воспитания дошкольников.</a:t>
            </a:r>
          </a:p>
          <a:p>
            <a:pPr lvl="0"/>
            <a:r>
              <a:rPr lang="ru-RU" sz="2400" b="1" dirty="0" smtClean="0">
                <a:solidFill>
                  <a:srgbClr val="0000FF"/>
                </a:solidFill>
              </a:rPr>
              <a:t>расширены и систематизированы знания о Великой Отечественной войне.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FF"/>
                </a:solidFill>
              </a:rPr>
              <a:t>закреплены навыки продуктивной деятельности при изготовлении открыток.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FF"/>
                </a:solidFill>
              </a:rPr>
              <a:t>сформировано уважительное отношение к участникам войны, труженикам тыла; бережное отношение к семейным фотографиям.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31574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428604"/>
          <a:ext cx="8001056" cy="4331046"/>
        </p:xfrm>
        <a:graphic>
          <a:graphicData uri="http://schemas.openxmlformats.org/drawingml/2006/table">
            <a:tbl>
              <a:tblPr/>
              <a:tblGrid>
                <a:gridCol w="1963832"/>
                <a:gridCol w="6037224"/>
              </a:tblGrid>
              <a:tr h="298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Продукт проекта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Праздник 9 мая- День победы, акция «Окна Победы», 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Возраст 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Дети 3-7 лет 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2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Ресурсы 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457200" algn="l"/>
                        </a:tabLst>
                      </a:pPr>
                      <a:r>
                        <a:rPr lang="ru-RU" sz="14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Информационные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«Проектная деятельность дошкольников», Нравственно-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патриотическое воспитание дошкольников /  Ветохина А.Я., Детям о Великой Победе / Казаков А. П., Шорыгина Т. А., – М., 2007.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,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Дошкольникам о защитниках отечества / Под  ред.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Кондрыкинской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Л. А. – М., 2006., 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Стихи, загадки о ВОВ, презентация «Детям о Великой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Отечественной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Войне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».</a:t>
                      </a:r>
                      <a:r>
                        <a:rPr lang="ru-RU" sz="1400" u="sng" dirty="0">
                          <a:solidFill>
                            <a:srgbClr val="0563C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  <a:hlinkClick r:id="rId3"/>
                        </a:rPr>
                        <a:t>https://dzen.ru/video/watch/626fe46f87eb377945ddeedc?f=video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</a:t>
                      </a:r>
                      <a:r>
                        <a:rPr lang="ru-RU" sz="14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еловеческие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дети  с 3-7 лет , их родители, воспитатели, музыкальный руководитель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</a:t>
                      </a:r>
                      <a:r>
                        <a:rPr lang="ru-RU" sz="14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ехнические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компьютер,  проектор.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Материальные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иллюстрации, открытка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 9 мая.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Практическая значимость 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 приобретут  знания об истории Родины, у них появится  понимание подвига, совершённого нашим народом. Большой  интерес  детей к  настольно – печатным и дидактическим  играм по данной теме.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Сроки реализации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Краткосрочный  с  22.04 по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08.05.24г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4248" marR="442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31574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1737"/>
          </a:xfrm>
        </p:spPr>
      </p:pic>
      <p:sp>
        <p:nvSpPr>
          <p:cNvPr id="3" name="TextBox 2"/>
          <p:cNvSpPr txBox="1"/>
          <p:nvPr/>
        </p:nvSpPr>
        <p:spPr>
          <a:xfrm>
            <a:off x="755576" y="260648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 этап - подготовительный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24" y="1124744"/>
            <a:ext cx="85721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FF00"/>
                </a:solidFill>
              </a:rPr>
              <a:t>Выбор темы проекта.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FF00"/>
                </a:solidFill>
              </a:rPr>
              <a:t>Постановка цели и задач.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FF00"/>
                </a:solidFill>
              </a:rPr>
              <a:t>Работа с родителями.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FF00"/>
                </a:solidFill>
              </a:rPr>
              <a:t>Работа с детьми.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FF00"/>
                </a:solidFill>
              </a:rPr>
              <a:t>Работа по подбору иллюстраций о войне, дне Победы.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FFFF00"/>
                </a:solidFill>
              </a:rPr>
              <a:t>Чтение художественных произведений о Великой Отечественной войне, слушание военных песен, разучивание стихотворений и песен.</a:t>
            </a:r>
          </a:p>
        </p:txBody>
      </p:sp>
    </p:spTree>
    <p:extLst>
      <p:ext uri="{BB962C8B-B14F-4D97-AF65-F5344CB8AC3E}">
        <p14:creationId xmlns:p14="http://schemas.microsoft.com/office/powerpoint/2010/main" xmlns="" val="2956350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1038</Words>
  <Application>Microsoft Office PowerPoint</Application>
  <PresentationFormat>Экран (4:3)</PresentationFormat>
  <Paragraphs>171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Экскурсия к памятнику , возложение цветов 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привет</cp:lastModifiedBy>
  <cp:revision>132</cp:revision>
  <dcterms:created xsi:type="dcterms:W3CDTF">2014-04-06T15:49:25Z</dcterms:created>
  <dcterms:modified xsi:type="dcterms:W3CDTF">2024-05-08T16:13:48Z</dcterms:modified>
</cp:coreProperties>
</file>